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57" r:id="rId11"/>
    <p:sldId id="283" r:id="rId12"/>
    <p:sldId id="284" r:id="rId13"/>
    <p:sldId id="258" r:id="rId14"/>
    <p:sldId id="259" r:id="rId15"/>
    <p:sldId id="260" r:id="rId16"/>
    <p:sldId id="261" r:id="rId17"/>
    <p:sldId id="26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25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38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7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0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49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53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6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2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73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8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C3EF4-3D9E-48A3-B2B8-CC86C91DBCB9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5075B-65AA-4F15-9253-443CC1C08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1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4304" y="1126515"/>
            <a:ext cx="9144000" cy="2387600"/>
          </a:xfrm>
          <a:ln w="25400"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prst="convex"/>
          </a:sp3d>
        </p:spPr>
        <p:txBody>
          <a:bodyPr>
            <a:normAutofit fontScale="90000"/>
            <a:sp3d prstMaterial="dkEdge"/>
          </a:bodyPr>
          <a:lstStyle/>
          <a:p>
            <a:r>
              <a:rPr lang="en-US" b="1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The effect of movement pattern differences in native and nonnative snails on population dynamics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Robin Decker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Terrestrial Field Ecology</a:t>
            </a:r>
          </a:p>
          <a:p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May 25</a:t>
            </a:r>
            <a:r>
              <a:rPr lang="en-US" b="1" baseline="300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th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3420582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snails travel less total distance regardless of environment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349" y="2060020"/>
            <a:ext cx="5717651" cy="4670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81811" y="2407837"/>
            <a:ext cx="2871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Afternoon Trials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04" y="2094331"/>
            <a:ext cx="5675651" cy="46366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83857" y="24078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Morning Trials</a:t>
            </a:r>
          </a:p>
        </p:txBody>
      </p:sp>
    </p:spTree>
    <p:extLst>
      <p:ext uri="{BB962C8B-B14F-4D97-AF65-F5344CB8AC3E}">
        <p14:creationId xmlns:p14="http://schemas.microsoft.com/office/powerpoint/2010/main" val="1841290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Movement of Snails in Groups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6" t="28424" r="24023" b="22512"/>
          <a:stretch/>
        </p:blipFill>
        <p:spPr>
          <a:xfrm>
            <a:off x="675250" y="2782839"/>
            <a:ext cx="3690424" cy="3748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4" t="32955" r="36099" b="33079"/>
          <a:stretch/>
        </p:blipFill>
        <p:spPr>
          <a:xfrm>
            <a:off x="7627034" y="2782839"/>
            <a:ext cx="4215619" cy="403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trials in the morning/cool/wet environment</a:t>
            </a:r>
          </a:p>
          <a:p>
            <a:r>
              <a:rPr lang="en-US" dirty="0"/>
              <a:t>Conspecific group movement:</a:t>
            </a:r>
          </a:p>
          <a:p>
            <a:pPr lvl="1"/>
            <a:r>
              <a:rPr lang="en-US" dirty="0"/>
              <a:t>4 snails of single species placed near origin</a:t>
            </a:r>
          </a:p>
          <a:p>
            <a:pPr lvl="1"/>
            <a:r>
              <a:rPr lang="en-US" dirty="0"/>
              <a:t>Allowed to move for 10 minutes</a:t>
            </a:r>
          </a:p>
          <a:p>
            <a:pPr lvl="1"/>
            <a:r>
              <a:rPr lang="en-US" dirty="0"/>
              <a:t>Position recorded every 10 seconds</a:t>
            </a:r>
          </a:p>
          <a:p>
            <a:pPr lvl="1"/>
            <a:r>
              <a:rPr lang="en-US" dirty="0"/>
              <a:t>2 trials for each species</a:t>
            </a:r>
          </a:p>
          <a:p>
            <a:r>
              <a:rPr lang="en-US" dirty="0" err="1"/>
              <a:t>Heterospecific</a:t>
            </a:r>
            <a:r>
              <a:rPr lang="en-US" dirty="0"/>
              <a:t> group movement:</a:t>
            </a:r>
          </a:p>
          <a:p>
            <a:pPr lvl="1"/>
            <a:r>
              <a:rPr lang="en-US" dirty="0"/>
              <a:t>4 snails of each species placed near origin</a:t>
            </a:r>
          </a:p>
          <a:p>
            <a:pPr lvl="1"/>
            <a:r>
              <a:rPr lang="en-US" dirty="0"/>
              <a:t>Allowed to move for 5 minutes</a:t>
            </a:r>
          </a:p>
          <a:p>
            <a:pPr lvl="1"/>
            <a:r>
              <a:rPr lang="en-US" dirty="0"/>
              <a:t>2 trials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756" y="1539838"/>
            <a:ext cx="3013043" cy="24614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6" t="28424" r="24023" b="22512"/>
          <a:stretch/>
        </p:blipFill>
        <p:spPr>
          <a:xfrm>
            <a:off x="8994163" y="161461"/>
            <a:ext cx="1706230" cy="1732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4" t="32955" r="36099" b="33079"/>
          <a:stretch/>
        </p:blipFill>
        <p:spPr>
          <a:xfrm>
            <a:off x="7022125" y="4269521"/>
            <a:ext cx="2133152" cy="2042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1886" y="4136231"/>
            <a:ext cx="2828389" cy="231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7" y="1694631"/>
            <a:ext cx="6096435" cy="4980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492" y="1690689"/>
            <a:ext cx="6006001" cy="490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40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Nonnative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77" y="1463040"/>
            <a:ext cx="5935440" cy="4848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107" y="1463040"/>
            <a:ext cx="6142893" cy="501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19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13" y="1690688"/>
            <a:ext cx="6057647" cy="4948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14" y="1690688"/>
            <a:ext cx="6104586" cy="498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86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80" y="3461470"/>
            <a:ext cx="4452680" cy="3645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68" y="309906"/>
            <a:ext cx="4397030" cy="360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70" y="218838"/>
            <a:ext cx="4508250" cy="36913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674"/>
            <a:ext cx="10515600" cy="1325563"/>
          </a:xfrm>
        </p:spPr>
        <p:txBody>
          <a:bodyPr/>
          <a:lstStyle/>
          <a:p>
            <a:r>
              <a:rPr lang="en-US" dirty="0"/>
              <a:t>Average distance to neighbors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70" y="3657600"/>
            <a:ext cx="4384234" cy="35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8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7" y="251338"/>
            <a:ext cx="4350095" cy="3561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42" y="450999"/>
            <a:ext cx="4460995" cy="3652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015" y="3518633"/>
            <a:ext cx="4508250" cy="3691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80" y="3435909"/>
            <a:ext cx="4443452" cy="3638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109" y="-197098"/>
            <a:ext cx="10515600" cy="1325563"/>
          </a:xfrm>
        </p:spPr>
        <p:txBody>
          <a:bodyPr/>
          <a:lstStyle/>
          <a:p>
            <a:r>
              <a:rPr lang="en-US" dirty="0"/>
              <a:t>Minimum Distance to neighbors</a:t>
            </a:r>
          </a:p>
        </p:txBody>
      </p:sp>
    </p:spTree>
    <p:extLst>
      <p:ext uri="{BB962C8B-B14F-4D97-AF65-F5344CB8AC3E}">
        <p14:creationId xmlns:p14="http://schemas.microsoft.com/office/powerpoint/2010/main" val="416316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snail population dynamics based on movement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Snails live in patches and can move between patches</a:t>
            </a:r>
          </a:p>
          <a:p>
            <a:r>
              <a:rPr lang="en-US" dirty="0"/>
              <a:t>Native snails and nonnative snails can coexist</a:t>
            </a:r>
          </a:p>
          <a:p>
            <a:r>
              <a:rPr lang="en-US" dirty="0"/>
              <a:t>Snails of both species die and are born at the same rate</a:t>
            </a:r>
          </a:p>
          <a:p>
            <a:r>
              <a:rPr lang="en-US" dirty="0"/>
              <a:t>Native snails move between patches less often than nonnatives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314708" y="4185633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77425" y="5503213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35043" y="4185632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443988" y="5487649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955378" y="4195826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4" idx="5"/>
            <a:endCxn id="5" idx="1"/>
          </p:cNvCxnSpPr>
          <p:nvPr/>
        </p:nvCxnSpPr>
        <p:spPr>
          <a:xfrm>
            <a:off x="3101610" y="4972535"/>
            <a:ext cx="1010826" cy="665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3"/>
            <a:endCxn id="5" idx="7"/>
          </p:cNvCxnSpPr>
          <p:nvPr/>
        </p:nvCxnSpPr>
        <p:spPr>
          <a:xfrm flipH="1">
            <a:off x="4764327" y="4972534"/>
            <a:ext cx="1005727" cy="66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6" idx="5"/>
            <a:endCxn id="7" idx="1"/>
          </p:cNvCxnSpPr>
          <p:nvPr/>
        </p:nvCxnSpPr>
        <p:spPr>
          <a:xfrm>
            <a:off x="6421945" y="4972534"/>
            <a:ext cx="1157054" cy="650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3"/>
            <a:endCxn id="7" idx="7"/>
          </p:cNvCxnSpPr>
          <p:nvPr/>
        </p:nvCxnSpPr>
        <p:spPr>
          <a:xfrm flipH="1">
            <a:off x="8230890" y="4982728"/>
            <a:ext cx="859499" cy="639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6"/>
            <a:endCxn id="7" idx="2"/>
          </p:cNvCxnSpPr>
          <p:nvPr/>
        </p:nvCxnSpPr>
        <p:spPr>
          <a:xfrm flipV="1">
            <a:off x="4899338" y="5948606"/>
            <a:ext cx="2544650" cy="15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8" idx="2"/>
          </p:cNvCxnSpPr>
          <p:nvPr/>
        </p:nvCxnSpPr>
        <p:spPr>
          <a:xfrm flipV="1">
            <a:off x="4899338" y="4656783"/>
            <a:ext cx="4056040" cy="1307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  <a:endCxn id="6" idx="6"/>
          </p:cNvCxnSpPr>
          <p:nvPr/>
        </p:nvCxnSpPr>
        <p:spPr>
          <a:xfrm flipH="1" flipV="1">
            <a:off x="6556956" y="4646589"/>
            <a:ext cx="2398422" cy="10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" idx="6"/>
          </p:cNvCxnSpPr>
          <p:nvPr/>
        </p:nvCxnSpPr>
        <p:spPr>
          <a:xfrm flipV="1">
            <a:off x="3236621" y="4641219"/>
            <a:ext cx="2398422" cy="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6"/>
          </p:cNvCxnSpPr>
          <p:nvPr/>
        </p:nvCxnSpPr>
        <p:spPr>
          <a:xfrm>
            <a:off x="3236621" y="4646590"/>
            <a:ext cx="4207367" cy="1317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526135" y="4387726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92932" y="4747636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389292" y="6132198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399660" y="4318974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301617" y="4848585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039908" y="4565638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623928" y="4641218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68927" y="4500525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68994" y="4966578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04359" y="4538887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321520" y="564832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38147" y="5605113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9318960" y="4600422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971741" y="6089844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582733" y="5862947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329938" y="4587917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960" y="928814"/>
            <a:ext cx="2775881" cy="208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6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20 patches</a:t>
            </a:r>
          </a:p>
          <a:p>
            <a:r>
              <a:rPr lang="en-US" dirty="0"/>
              <a:t>Start with 10 snails (on average) of each type in half of the patches</a:t>
            </a:r>
          </a:p>
          <a:p>
            <a:r>
              <a:rPr lang="en-US" dirty="0"/>
              <a:t>At each step, snails have random chance of giving birth, dying or moving to a random patch</a:t>
            </a:r>
          </a:p>
          <a:p>
            <a:r>
              <a:rPr lang="en-US" dirty="0"/>
              <a:t>Snails only move to patches with lower population density than their own</a:t>
            </a:r>
          </a:p>
          <a:p>
            <a:r>
              <a:rPr lang="en-US" dirty="0"/>
              <a:t>This is done until each patch has 100 occupants</a:t>
            </a:r>
          </a:p>
        </p:txBody>
      </p:sp>
      <p:sp>
        <p:nvSpPr>
          <p:cNvPr id="4" name="Oval 3"/>
          <p:cNvSpPr/>
          <p:nvPr/>
        </p:nvSpPr>
        <p:spPr>
          <a:xfrm>
            <a:off x="5534426" y="105993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86719" y="1229731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892843" y="230188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136736" y="2588653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544308" y="4382808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483689" y="4739425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35491" y="5609822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4822" y="5200381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52342" y="5536540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812753" y="1399447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194036" y="1496644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079748" y="1848888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708286" y="1725467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923141" y="1600748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989938" y="1281206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9302836" y="1747083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864577" y="1898244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381744" y="1545999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679159" y="1513210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9191134" y="1302692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087981" y="1676328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010338" y="1441304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896975" y="173880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213342" y="1917983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735834" y="1891771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073125" y="1555246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813804" y="163140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327630" y="1401819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685760" y="5819576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067043" y="5916773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952755" y="6269017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581293" y="6145596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796148" y="6020877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862945" y="5701335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175843" y="6167212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6737584" y="6318373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254751" y="596612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552166" y="5933339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064141" y="5722821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960988" y="6096457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883345" y="5861433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769982" y="6158929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086349" y="6338112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608841" y="6311900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46132" y="5975375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686811" y="6051537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200637" y="582194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0681594" y="4595814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1062877" y="4693011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0948589" y="5045255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577127" y="4921834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0791982" y="4797115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858779" y="4477573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1171677" y="4943450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733418" y="5094611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1250585" y="4742366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548000" y="4709577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1059975" y="4499059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0956822" y="4872695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879179" y="4637671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765816" y="4935167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1082183" y="5114350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604675" y="508813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941966" y="4751613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682645" y="4827775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1196471" y="4598186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87954" y="5377439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69237" y="5474636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54949" y="582688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83487" y="5703459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598342" y="557874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65139" y="525919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978037" y="5725075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39778" y="5876236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56945" y="5523991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54360" y="5491202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66335" y="5280684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763182" y="565432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85539" y="5419296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72176" y="5716792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888543" y="5895975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11035" y="5869763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748326" y="553323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89005" y="5609400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002831" y="5379811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603043" y="573818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984326" y="5835377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870038" y="6187621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498576" y="606420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713431" y="5939481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780228" y="5619939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093126" y="6085816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654867" y="6236977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4172034" y="5884732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469449" y="5851943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981424" y="5641425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3878271" y="6015061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3800628" y="5780037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3687265" y="6077533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003632" y="6256716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3526124" y="6230504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3863415" y="5893979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3604094" y="5970141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4117920" y="5740552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742842" y="318999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6124125" y="416196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6009837" y="76844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638375" y="645019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5853230" y="52030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920027" y="20075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232925" y="666635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5794666" y="817796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6311833" y="465551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5609248" y="432762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6121223" y="222244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6018070" y="59588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5940427" y="360856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5827064" y="658352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6143431" y="837535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5665923" y="811323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6003214" y="47479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5743893" y="550960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6257719" y="321371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8676891" y="4926972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9058174" y="5024169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8943886" y="5376413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8572424" y="5252992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8787279" y="5128273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8854076" y="4808731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9166974" y="527460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8728715" y="5425769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9245882" y="5073524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8543297" y="5040735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9055272" y="4830217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8952119" y="5203853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8874476" y="4968829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8761113" y="5266325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9077480" y="544550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8599972" y="5419296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8937263" y="5082771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8677942" y="5158933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9191768" y="4929344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11315393" y="2754289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11696676" y="2851486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11582388" y="320373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11210926" y="3080309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1425781" y="295559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11492578" y="263604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11805476" y="3101925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11367217" y="3253086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/>
          <p:cNvSpPr/>
          <p:nvPr/>
        </p:nvSpPr>
        <p:spPr>
          <a:xfrm>
            <a:off x="11884384" y="2900841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/>
          <p:cNvSpPr/>
          <p:nvPr/>
        </p:nvSpPr>
        <p:spPr>
          <a:xfrm>
            <a:off x="11181799" y="2868052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/>
          <p:cNvSpPr/>
          <p:nvPr/>
        </p:nvSpPr>
        <p:spPr>
          <a:xfrm>
            <a:off x="11693774" y="2657534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/>
          <p:cNvSpPr/>
          <p:nvPr/>
        </p:nvSpPr>
        <p:spPr>
          <a:xfrm>
            <a:off x="11590621" y="3031170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/>
          <p:cNvSpPr/>
          <p:nvPr/>
        </p:nvSpPr>
        <p:spPr>
          <a:xfrm>
            <a:off x="11512978" y="2796146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/>
          <p:cNvSpPr/>
          <p:nvPr/>
        </p:nvSpPr>
        <p:spPr>
          <a:xfrm>
            <a:off x="11399615" y="3093642"/>
            <a:ext cx="133594" cy="15116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/>
          <p:cNvSpPr/>
          <p:nvPr/>
        </p:nvSpPr>
        <p:spPr>
          <a:xfrm>
            <a:off x="11715982" y="3272825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/>
          <p:cNvSpPr/>
          <p:nvPr/>
        </p:nvSpPr>
        <p:spPr>
          <a:xfrm>
            <a:off x="11238474" y="3246613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/>
          <p:cNvSpPr/>
          <p:nvPr/>
        </p:nvSpPr>
        <p:spPr>
          <a:xfrm>
            <a:off x="11575765" y="2910088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/>
          <p:cNvSpPr/>
          <p:nvPr/>
        </p:nvSpPr>
        <p:spPr>
          <a:xfrm>
            <a:off x="11316444" y="2986250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/>
          <p:cNvSpPr/>
          <p:nvPr/>
        </p:nvSpPr>
        <p:spPr>
          <a:xfrm>
            <a:off x="11830270" y="2756661"/>
            <a:ext cx="133594" cy="1511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/>
          <p:cNvSpPr/>
          <p:nvPr/>
        </p:nvSpPr>
        <p:spPr>
          <a:xfrm>
            <a:off x="6744201" y="1012683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/>
          <p:cNvSpPr/>
          <p:nvPr/>
        </p:nvSpPr>
        <p:spPr>
          <a:xfrm>
            <a:off x="10515635" y="5701335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/>
          <p:cNvSpPr/>
          <p:nvPr/>
        </p:nvSpPr>
        <p:spPr>
          <a:xfrm>
            <a:off x="8483689" y="126935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/>
          <p:cNvSpPr/>
          <p:nvPr/>
        </p:nvSpPr>
        <p:spPr>
          <a:xfrm>
            <a:off x="5019732" y="5224685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/>
          <p:cNvSpPr/>
          <p:nvPr/>
        </p:nvSpPr>
        <p:spPr>
          <a:xfrm>
            <a:off x="1695242" y="5675152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/>
          <p:cNvSpPr/>
          <p:nvPr/>
        </p:nvSpPr>
        <p:spPr>
          <a:xfrm>
            <a:off x="8906194" y="5817399"/>
            <a:ext cx="921913" cy="9219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7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Individual snail movement experiments</a:t>
            </a:r>
          </a:p>
          <a:p>
            <a:r>
              <a:rPr lang="en-US" dirty="0"/>
              <a:t>Snail group experiments</a:t>
            </a:r>
          </a:p>
          <a:p>
            <a:r>
              <a:rPr lang="en-US" dirty="0"/>
              <a:t>Simulation of snail population dynamics based on differences in movement patterns between species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96" y="63791"/>
            <a:ext cx="4338392" cy="3253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2" b="29397"/>
          <a:stretch/>
        </p:blipFill>
        <p:spPr>
          <a:xfrm>
            <a:off x="0" y="4754879"/>
            <a:ext cx="12207534" cy="21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95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21011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56824"/>
            <a:ext cx="10515600" cy="5520140"/>
          </a:xfrm>
        </p:spPr>
        <p:txBody>
          <a:bodyPr/>
          <a:lstStyle/>
          <a:p>
            <a:r>
              <a:rPr lang="en-US" dirty="0"/>
              <a:t>With probability of movement as the only difference between species, the majority of patches have more nonnatives than natives at the end of the simulation</a:t>
            </a:r>
          </a:p>
          <a:p>
            <a:r>
              <a:rPr lang="en-US" dirty="0"/>
              <a:t>Average number of natives per patch: 40.4 (median 30)</a:t>
            </a:r>
          </a:p>
          <a:p>
            <a:r>
              <a:rPr lang="en-US" dirty="0"/>
              <a:t>Average number of nonnatives per patch: 59.6 (median 70)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17" y="2993517"/>
            <a:ext cx="4152381" cy="34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15" y="2993517"/>
            <a:ext cx="4152381" cy="340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275" y="6393517"/>
            <a:ext cx="85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Distributions significantly different by Kolmogorov-Smirnov test, (D=0.31, p &lt; 2.2e-16***) </a:t>
            </a:r>
          </a:p>
        </p:txBody>
      </p:sp>
    </p:spTree>
    <p:extLst>
      <p:ext uri="{BB962C8B-B14F-4D97-AF65-F5344CB8AC3E}">
        <p14:creationId xmlns:p14="http://schemas.microsoft.com/office/powerpoint/2010/main" val="391837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64" y="263196"/>
            <a:ext cx="4152381" cy="34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962" y="263196"/>
            <a:ext cx="4152381" cy="34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962" y="3458000"/>
            <a:ext cx="4152381" cy="34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664" y="3458000"/>
            <a:ext cx="4152381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08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Simulation, using dry/warm movement rates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9197057"/>
              </p:ext>
            </p:extLst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Cool/wet/morning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Warm/dry/afternoon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 cm/min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3.22 cm/min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1.98 cm/min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4.21 cm/min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32797"/>
            <a:ext cx="4152381" cy="34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81" y="3132797"/>
            <a:ext cx="4152381" cy="3400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9142962" y="3534478"/>
            <a:ext cx="3049038" cy="32140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number of natives per patch: 33.0 (median 25)</a:t>
            </a:r>
          </a:p>
          <a:p>
            <a:r>
              <a:rPr lang="en-US" dirty="0"/>
              <a:t>Average number of nonnatives per patch: 67.0 (median 75)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275" y="6393517"/>
            <a:ext cx="851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Distributions significantly different by Kolmogorov-Smirnov test, (D=0.52, p &lt; 2.2e-16***) </a:t>
            </a:r>
          </a:p>
        </p:txBody>
      </p:sp>
    </p:spTree>
    <p:extLst>
      <p:ext uri="{BB962C8B-B14F-4D97-AF65-F5344CB8AC3E}">
        <p14:creationId xmlns:p14="http://schemas.microsoft.com/office/powerpoint/2010/main" val="3941110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79" y="125625"/>
            <a:ext cx="4152381" cy="34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60" y="125625"/>
            <a:ext cx="4152381" cy="34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78" y="3458000"/>
            <a:ext cx="4152381" cy="34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859" y="3458000"/>
            <a:ext cx="4152381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4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5286"/>
            <a:ext cx="12192000" cy="1325563"/>
          </a:xfrm>
        </p:spPr>
        <p:txBody>
          <a:bodyPr/>
          <a:lstStyle/>
          <a:p>
            <a:r>
              <a:rPr lang="en-US" dirty="0"/>
              <a:t>Comparison of cool/wet and warm/dry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6430" y="1825625"/>
            <a:ext cx="4527369" cy="4351338"/>
          </a:xfrm>
        </p:spPr>
        <p:txBody>
          <a:bodyPr/>
          <a:lstStyle/>
          <a:p>
            <a:r>
              <a:rPr lang="en-US" dirty="0"/>
              <a:t>Use Bayesian model framework/ MCMC to test the effects of species and environment on population level in a patch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558"/>
            <a:ext cx="3451656" cy="2826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656" y="699557"/>
            <a:ext cx="3451656" cy="2826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7" y="3525799"/>
            <a:ext cx="3440439" cy="2817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656" y="3552682"/>
            <a:ext cx="3374775" cy="27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04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MCMC Results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717377"/>
              </p:ext>
            </p:extLst>
          </p:nvPr>
        </p:nvGraphicFramePr>
        <p:xfrm>
          <a:off x="129862" y="1091529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AIC 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Environment, Species and</a:t>
                      </a:r>
                      <a:r>
                        <a:rPr lang="en-US" baseline="0" dirty="0"/>
                        <a:t> interaction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Environment and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Environment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872" y="3362836"/>
            <a:ext cx="2137775" cy="1750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904" y="3369252"/>
            <a:ext cx="2137775" cy="1750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872" y="5113262"/>
            <a:ext cx="2130828" cy="1744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904" y="5119678"/>
            <a:ext cx="2090159" cy="171143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764503"/>
              </p:ext>
            </p:extLst>
          </p:nvPr>
        </p:nvGraphicFramePr>
        <p:xfrm>
          <a:off x="241837" y="4238049"/>
          <a:ext cx="5952900" cy="165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Nonnatives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Wet/cool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Dry/warm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57576" y="3709115"/>
            <a:ext cx="596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population  levels (from model)</a:t>
            </a:r>
          </a:p>
        </p:txBody>
      </p:sp>
    </p:spTree>
    <p:extLst>
      <p:ext uri="{BB962C8B-B14F-4D97-AF65-F5344CB8AC3E}">
        <p14:creationId xmlns:p14="http://schemas.microsoft.com/office/powerpoint/2010/main" val="3059231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explain  higher abundance of nonnative snails</a:t>
            </a:r>
          </a:p>
          <a:p>
            <a:r>
              <a:rPr lang="en-US" dirty="0"/>
              <a:t>May explain why some micro-regions/patches have higher abundance of native snails</a:t>
            </a:r>
          </a:p>
          <a:p>
            <a:r>
              <a:rPr lang="en-US" dirty="0"/>
              <a:t>Might suggest that native snail populations will decline further in response to climate change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792" y="63791"/>
            <a:ext cx="3028595" cy="2271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1" t="27369" r="17407" b="32321"/>
          <a:stretch/>
        </p:blipFill>
        <p:spPr>
          <a:xfrm>
            <a:off x="1807338" y="4340155"/>
            <a:ext cx="2288046" cy="2288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209582" y="3521861"/>
            <a:ext cx="2288047" cy="39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63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combinations of parameter values, use more data from experiment</a:t>
            </a:r>
          </a:p>
          <a:p>
            <a:r>
              <a:rPr lang="en-US" dirty="0"/>
              <a:t>Effect of heritable personality types?</a:t>
            </a:r>
          </a:p>
          <a:p>
            <a:r>
              <a:rPr lang="en-US" dirty="0"/>
              <a:t>Use model to determine optimal management strategies to preserve native snail populations</a:t>
            </a:r>
          </a:p>
          <a:p>
            <a:r>
              <a:rPr lang="en-US" dirty="0"/>
              <a:t>Develop analytical partial differential equation model more amenable to analysis</a:t>
            </a:r>
          </a:p>
        </p:txBody>
      </p:sp>
    </p:spTree>
    <p:extLst>
      <p:ext uri="{BB962C8B-B14F-4D97-AF65-F5344CB8AC3E}">
        <p14:creationId xmlns:p14="http://schemas.microsoft.com/office/powerpoint/2010/main" val="261383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Experiment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63"/>
          <a:stretch/>
        </p:blipFill>
        <p:spPr>
          <a:xfrm>
            <a:off x="4068152" y="4106947"/>
            <a:ext cx="5037212" cy="262704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992" y="153194"/>
            <a:ext cx="3876675" cy="384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8" y="1690689"/>
            <a:ext cx="3782473" cy="504329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968248" y="3103808"/>
            <a:ext cx="347729" cy="1867437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496606" y="1197735"/>
            <a:ext cx="2518606" cy="704884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10637" y="1902619"/>
            <a:ext cx="222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Bodega Marine Lab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01329" y="4971245"/>
            <a:ext cx="193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Calla Lily Patches at Bodega Head</a:t>
            </a:r>
          </a:p>
        </p:txBody>
      </p:sp>
    </p:spTree>
    <p:extLst>
      <p:ext uri="{BB962C8B-B14F-4D97-AF65-F5344CB8AC3E}">
        <p14:creationId xmlns:p14="http://schemas.microsoft.com/office/powerpoint/2010/main" val="313861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Snail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Helminthoglypta</a:t>
            </a:r>
            <a:r>
              <a:rPr lang="en-US" i="1" dirty="0"/>
              <a:t> </a:t>
            </a:r>
            <a:r>
              <a:rPr lang="en-US" i="1" dirty="0" err="1"/>
              <a:t>arrosa</a:t>
            </a:r>
            <a:endParaRPr lang="en-US" i="1" dirty="0"/>
          </a:p>
          <a:p>
            <a:r>
              <a:rPr lang="en-US" dirty="0"/>
              <a:t>The bronze </a:t>
            </a:r>
            <a:r>
              <a:rPr lang="en-US" dirty="0" err="1"/>
              <a:t>shoulderband</a:t>
            </a:r>
            <a:endParaRPr lang="en-US" dirty="0"/>
          </a:p>
          <a:p>
            <a:r>
              <a:rPr lang="en-US" dirty="0"/>
              <a:t>Endemic to California</a:t>
            </a:r>
          </a:p>
          <a:p>
            <a:r>
              <a:rPr lang="en-US" dirty="0"/>
              <a:t>National </a:t>
            </a:r>
            <a:r>
              <a:rPr lang="en-US" dirty="0" err="1"/>
              <a:t>NatureServe</a:t>
            </a:r>
            <a:r>
              <a:rPr lang="en-US" dirty="0"/>
              <a:t> Conservation Status – Imperiled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1" t="27369" r="17407" b="32321"/>
          <a:stretch/>
        </p:blipFill>
        <p:spPr>
          <a:xfrm>
            <a:off x="5263361" y="273906"/>
            <a:ext cx="3007803" cy="30078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143" y="199158"/>
            <a:ext cx="2142119" cy="4190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99446" y="3405357"/>
            <a:ext cx="2140881" cy="36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1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Nonnative Snail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Cornu</a:t>
            </a:r>
            <a:r>
              <a:rPr lang="en-US" i="1" dirty="0"/>
              <a:t> </a:t>
            </a:r>
            <a:r>
              <a:rPr lang="en-US" i="1" dirty="0" err="1"/>
              <a:t>aspersum</a:t>
            </a:r>
            <a:r>
              <a:rPr lang="en-US" i="1" dirty="0"/>
              <a:t> </a:t>
            </a:r>
            <a:r>
              <a:rPr lang="en-US" dirty="0"/>
              <a:t>(formerly </a:t>
            </a:r>
            <a:r>
              <a:rPr lang="en-US" i="1" dirty="0"/>
              <a:t>Helix </a:t>
            </a:r>
            <a:r>
              <a:rPr lang="en-US" i="1" dirty="0" err="1"/>
              <a:t>aspersa</a:t>
            </a:r>
            <a:r>
              <a:rPr lang="en-US" dirty="0"/>
              <a:t>)</a:t>
            </a:r>
          </a:p>
          <a:p>
            <a:r>
              <a:rPr lang="en-US" dirty="0"/>
              <a:t>Native to Mediterranean regions in Europe</a:t>
            </a:r>
          </a:p>
          <a:p>
            <a:r>
              <a:rPr lang="en-US" dirty="0"/>
              <a:t>Cosmopolitan in temperate regions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17" y="4643005"/>
            <a:ext cx="3267075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541" y="133350"/>
            <a:ext cx="2867025" cy="441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467" y="3336450"/>
            <a:ext cx="3561545" cy="332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7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Calla </a:t>
            </a:r>
            <a:r>
              <a:rPr lang="en-US" dirty="0" err="1"/>
              <a:t>lillies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Zantedeschia</a:t>
            </a:r>
            <a:r>
              <a:rPr lang="en-US" i="1" dirty="0"/>
              <a:t> </a:t>
            </a:r>
            <a:r>
              <a:rPr lang="en-US" i="1" dirty="0" err="1"/>
              <a:t>aethiopica</a:t>
            </a:r>
            <a:endParaRPr lang="en-US" i="1" dirty="0"/>
          </a:p>
          <a:p>
            <a:r>
              <a:rPr lang="en-US" dirty="0"/>
              <a:t>Native to Africa</a:t>
            </a:r>
          </a:p>
          <a:p>
            <a:r>
              <a:rPr lang="en-US" dirty="0"/>
              <a:t>Snails grow on a variety of plants, especially in wet years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294" y="3254317"/>
            <a:ext cx="2622950" cy="3497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9" y="3254318"/>
            <a:ext cx="4637598" cy="3478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29" y="3254318"/>
            <a:ext cx="4663022" cy="34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36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Individual snail movement experiments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3" y="3509963"/>
            <a:ext cx="4148200" cy="3111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87414" y="2836376"/>
            <a:ext cx="2140881" cy="36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3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Snail position and time tracked for 5 minutes</a:t>
            </a:r>
          </a:p>
          <a:p>
            <a:r>
              <a:rPr lang="en-US" dirty="0"/>
              <a:t>Position and time recorded every 10 seconds</a:t>
            </a:r>
          </a:p>
          <a:p>
            <a:r>
              <a:rPr lang="en-US" dirty="0"/>
              <a:t>6 native snails</a:t>
            </a:r>
          </a:p>
          <a:p>
            <a:r>
              <a:rPr lang="en-US" dirty="0"/>
              <a:t>8 nonnative snails</a:t>
            </a:r>
          </a:p>
          <a:p>
            <a:r>
              <a:rPr lang="en-US" dirty="0"/>
              <a:t>Dry/warm/afternoon environment</a:t>
            </a:r>
          </a:p>
          <a:p>
            <a:r>
              <a:rPr lang="en-US" dirty="0"/>
              <a:t>Wet/cool/morning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305" y="202582"/>
            <a:ext cx="4148200" cy="311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167" y="3313732"/>
            <a:ext cx="4152381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4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452" y="1468192"/>
            <a:ext cx="11855548" cy="4866873"/>
          </a:xfrm>
        </p:spPr>
        <p:txBody>
          <a:bodyPr/>
          <a:lstStyle/>
          <a:p>
            <a:r>
              <a:rPr lang="en-US" dirty="0"/>
              <a:t>Differences in environment – t-test – not significant</a:t>
            </a:r>
          </a:p>
          <a:p>
            <a:r>
              <a:rPr lang="en-US" dirty="0"/>
              <a:t>Differences in species – t-test – significant – (t = -3.12, </a:t>
            </a:r>
            <a:r>
              <a:rPr lang="en-US" dirty="0" err="1"/>
              <a:t>df</a:t>
            </a:r>
            <a:r>
              <a:rPr lang="en-US" dirty="0"/>
              <a:t> = 24.38, p = 0.0046)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52" y="2528011"/>
            <a:ext cx="4969644" cy="4069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2474" y="263404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Varying Environment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586" y="2510436"/>
            <a:ext cx="5074275" cy="41548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4716" y="263404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Varying Species</a:t>
            </a:r>
          </a:p>
        </p:txBody>
      </p:sp>
    </p:spTree>
    <p:extLst>
      <p:ext uri="{BB962C8B-B14F-4D97-AF65-F5344CB8AC3E}">
        <p14:creationId xmlns:p14="http://schemas.microsoft.com/office/powerpoint/2010/main" val="4111645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4652</TotalTime>
  <Words>676</Words>
  <Application>Microsoft Office PowerPoint</Application>
  <PresentationFormat>Widescreen</PresentationFormat>
  <Paragraphs>117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The effect of movement pattern differences in native and nonnative snails on population dynamics</vt:lpstr>
      <vt:lpstr>Outline</vt:lpstr>
      <vt:lpstr>Location of Experiment</vt:lpstr>
      <vt:lpstr>Native Snail</vt:lpstr>
      <vt:lpstr>Nonnative Snail</vt:lpstr>
      <vt:lpstr>Calla lillies</vt:lpstr>
      <vt:lpstr>Individual snail movement experiments</vt:lpstr>
      <vt:lpstr>Experimental Setup</vt:lpstr>
      <vt:lpstr>Results</vt:lpstr>
      <vt:lpstr>Native snails travel less total distance regardless of environment</vt:lpstr>
      <vt:lpstr>Movement of Snails in Groups</vt:lpstr>
      <vt:lpstr>Experimental Setup</vt:lpstr>
      <vt:lpstr>Native</vt:lpstr>
      <vt:lpstr>Nonnative</vt:lpstr>
      <vt:lpstr>Mixed</vt:lpstr>
      <vt:lpstr>Average distance to neighbors</vt:lpstr>
      <vt:lpstr>Minimum Distance to neighbors</vt:lpstr>
      <vt:lpstr>Simulation of snail population dynamics based on movement patterns</vt:lpstr>
      <vt:lpstr>Simulation set-up</vt:lpstr>
      <vt:lpstr>Results</vt:lpstr>
      <vt:lpstr>PowerPoint Presentation</vt:lpstr>
      <vt:lpstr>Repeat Simulation, using dry/warm movement rates</vt:lpstr>
      <vt:lpstr>PowerPoint Presentation</vt:lpstr>
      <vt:lpstr>Comparison of cool/wet and warm/dry environments</vt:lpstr>
      <vt:lpstr>MCMC Results</vt:lpstr>
      <vt:lpstr>Significance of results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</dc:creator>
  <cp:lastModifiedBy>Robin Decker</cp:lastModifiedBy>
  <cp:revision>57</cp:revision>
  <dcterms:created xsi:type="dcterms:W3CDTF">2015-05-17T17:19:53Z</dcterms:created>
  <dcterms:modified xsi:type="dcterms:W3CDTF">2023-05-21T19:15:57Z</dcterms:modified>
</cp:coreProperties>
</file>